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sldIdLst>
    <p:sldId id="256" r:id="rId2"/>
    <p:sldId id="263" r:id="rId3"/>
    <p:sldId id="257" r:id="rId4"/>
    <p:sldId id="258" r:id="rId5"/>
    <p:sldId id="259" r:id="rId6"/>
    <p:sldId id="264" r:id="rId7"/>
    <p:sldId id="260" r:id="rId8"/>
    <p:sldId id="262" r:id="rId9"/>
    <p:sldId id="261" r:id="rId10"/>
    <p:sldId id="265" r:id="rId11"/>
    <p:sldId id="266" r:id="rId12"/>
    <p:sldId id="279" r:id="rId13"/>
    <p:sldId id="267" r:id="rId14"/>
    <p:sldId id="28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4" autoAdjust="0"/>
    <p:restoredTop sz="94706" autoAdjust="0"/>
  </p:normalViewPr>
  <p:slideViewPr>
    <p:cSldViewPr snapToGrid="0" snapToObjects="1">
      <p:cViewPr varScale="1">
        <p:scale>
          <a:sx n="70" d="100"/>
          <a:sy n="70" d="100"/>
        </p:scale>
        <p:origin x="-18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02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11/9/14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11/9/14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11/9/14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11/9/14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11/9/14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11/9/14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11/9/14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11/9/14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11/9/14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11/9/14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11/9/14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11/9/14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11/9/14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11/9/14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11/9/14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11/9/14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11/9/14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82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hi.org/IHI/Programs/Campaign/" TargetMode="External"/><Relationship Id="rId4" Type="http://schemas.openxmlformats.org/officeDocument/2006/relationships/hyperlink" Target="http://www.zeroinfectionrates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hitrec.org/terms-of-us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zeroinfectionrates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5" y="1778000"/>
            <a:ext cx="8220155" cy="113552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Educating the Entire Team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1106" y="3645647"/>
            <a:ext cx="6628998" cy="1498355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Creating  Successful Vascular Access Teams</a:t>
            </a:r>
            <a:endParaRPr lang="en-US" sz="2400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64" y="5886824"/>
            <a:ext cx="3496236" cy="791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150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Patients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824" y="2450353"/>
            <a:ext cx="8665881" cy="1882588"/>
          </a:xfrm>
        </p:spPr>
        <p:txBody>
          <a:bodyPr/>
          <a:lstStyle/>
          <a:p>
            <a:r>
              <a:rPr lang="en-US" dirty="0" smtClean="0"/>
              <a:t>When Surveyed:</a:t>
            </a:r>
          </a:p>
          <a:p>
            <a:pPr lvl="1">
              <a:buFont typeface="Wingdings" charset="2"/>
              <a:buChar char="S"/>
            </a:pPr>
            <a:r>
              <a:rPr lang="en-US" dirty="0" smtClean="0"/>
              <a:t>One of the patients biggest fears/anxiety of going to the hospital:  	“Needle Sticks”</a:t>
            </a:r>
          </a:p>
          <a:p>
            <a:pPr lvl="2">
              <a:buFont typeface="Wingdings" charset="2"/>
              <a:buChar char="S"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57200" y="3989294"/>
            <a:ext cx="82296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ü"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 need to change how we insert this device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Clinically Indicated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 need to stop using words like:  “stick, burn, poke”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Scripting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Use </a:t>
            </a:r>
            <a:r>
              <a:rPr lang="en-US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numbing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agent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Use ultrasound:  “No more Poke and hope”</a:t>
            </a:r>
          </a:p>
          <a:p>
            <a:pPr marL="285750" indent="-285750">
              <a:buFont typeface="Wingdings" charset="2"/>
              <a:buChar char="ü"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753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the Vascular Access Nurse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10118"/>
            <a:ext cx="7662864" cy="4049058"/>
          </a:xfrm>
        </p:spPr>
        <p:txBody>
          <a:bodyPr>
            <a:normAutofit fontScale="70000" lnSpcReduction="20000"/>
          </a:bodyPr>
          <a:lstStyle/>
          <a:p>
            <a:r>
              <a:rPr lang="en-US" sz="2900" dirty="0" smtClean="0"/>
              <a:t>Patient Advocate</a:t>
            </a:r>
          </a:p>
          <a:p>
            <a:r>
              <a:rPr lang="en-US" sz="2900" dirty="0" smtClean="0"/>
              <a:t>Education:  Everyone who cares for the patient with a device</a:t>
            </a:r>
          </a:p>
          <a:p>
            <a:r>
              <a:rPr lang="en-US" sz="2900" dirty="0" smtClean="0"/>
              <a:t>Understands the differences of vascular access devices </a:t>
            </a:r>
          </a:p>
          <a:p>
            <a:r>
              <a:rPr lang="en-US" sz="2900" dirty="0" smtClean="0"/>
              <a:t>Monitor devices:  know your CLABSI’s rates</a:t>
            </a:r>
          </a:p>
          <a:p>
            <a:r>
              <a:rPr lang="en-US" sz="2900" dirty="0" smtClean="0"/>
              <a:t>Improve patient outcomes</a:t>
            </a:r>
          </a:p>
          <a:p>
            <a:r>
              <a:rPr lang="en-US" sz="2900" dirty="0" smtClean="0"/>
              <a:t>Monitor your Patient Satisfaction Scores:  “The skill of the nurse inserting my IV”</a:t>
            </a:r>
          </a:p>
          <a:p>
            <a:r>
              <a:rPr lang="en-US" sz="2900" dirty="0" smtClean="0"/>
              <a:t>Advance your practice</a:t>
            </a:r>
          </a:p>
          <a:p>
            <a:pPr lvl="1"/>
            <a:r>
              <a:rPr lang="en-US" sz="2900" dirty="0" smtClean="0"/>
              <a:t>Inserting Art lines?  Inserting CVC’s?  Tunneling PICC lines?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217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VAT Meeting</a:t>
            </a:r>
            <a:br>
              <a:rPr lang="en-US" dirty="0" smtClean="0"/>
            </a:br>
            <a:r>
              <a:rPr lang="en-US" dirty="0" smtClean="0"/>
              <a:t>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420472"/>
            <a:ext cx="7662864" cy="392952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Review </a:t>
            </a:r>
            <a:r>
              <a:rPr lang="en-US" dirty="0"/>
              <a:t>c</a:t>
            </a:r>
            <a:r>
              <a:rPr lang="en-US" dirty="0" smtClean="0"/>
              <a:t>urrent VAD’s</a:t>
            </a:r>
          </a:p>
          <a:p>
            <a:r>
              <a:rPr lang="en-US" dirty="0" smtClean="0"/>
              <a:t>Rounding:  Is the device needed?</a:t>
            </a:r>
          </a:p>
          <a:p>
            <a:r>
              <a:rPr lang="en-US" dirty="0" smtClean="0"/>
              <a:t> Infections/Complications?</a:t>
            </a:r>
          </a:p>
          <a:p>
            <a:r>
              <a:rPr lang="en-US" dirty="0" smtClean="0"/>
              <a:t>Education opportunities</a:t>
            </a:r>
          </a:p>
          <a:p>
            <a:r>
              <a:rPr lang="en-US" dirty="0" smtClean="0"/>
              <a:t>The Patient Experience</a:t>
            </a:r>
          </a:p>
          <a:p>
            <a:r>
              <a:rPr lang="en-US" dirty="0" smtClean="0"/>
              <a:t>Protocols</a:t>
            </a:r>
          </a:p>
          <a:p>
            <a:r>
              <a:rPr lang="en-US" dirty="0" smtClean="0"/>
              <a:t>Champions</a:t>
            </a:r>
          </a:p>
          <a:p>
            <a:r>
              <a:rPr lang="en-US" dirty="0" smtClean="0"/>
              <a:t>Other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141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 difference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706" y="2525059"/>
            <a:ext cx="7819933" cy="404905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Get Involved:  </a:t>
            </a:r>
            <a:r>
              <a:rPr lang="en-US" dirty="0" err="1" smtClean="0"/>
              <a:t>MinniVAN</a:t>
            </a:r>
            <a:r>
              <a:rPr lang="en-US" dirty="0" smtClean="0"/>
              <a:t>, AVA, INS</a:t>
            </a:r>
          </a:p>
          <a:p>
            <a:r>
              <a:rPr lang="en-US" dirty="0" smtClean="0"/>
              <a:t>Network/Social Media</a:t>
            </a:r>
          </a:p>
          <a:p>
            <a:pPr lvl="1"/>
            <a:r>
              <a:rPr lang="en-US" dirty="0" smtClean="0"/>
              <a:t>  Linkedin, Twitter, Face book</a:t>
            </a:r>
          </a:p>
          <a:p>
            <a:pPr lvl="1"/>
            <a:r>
              <a:rPr lang="en-US" dirty="0" smtClean="0"/>
              <a:t>  www.zeroinfectionrates.com</a:t>
            </a:r>
          </a:p>
          <a:p>
            <a:r>
              <a:rPr lang="en-US" dirty="0" smtClean="0"/>
              <a:t>Standardize your practice:  Inpatient, Outpatient, HH, IV Infusion</a:t>
            </a:r>
          </a:p>
          <a:p>
            <a:r>
              <a:rPr lang="en-US" dirty="0" smtClean="0"/>
              <a:t>Get on your Nurse Managers Agenda:  Updates on the Patient Experience</a:t>
            </a:r>
          </a:p>
          <a:p>
            <a:r>
              <a:rPr lang="en-US" dirty="0" smtClean="0"/>
              <a:t>Change the way your facility looks at your Vascular Access Program</a:t>
            </a:r>
          </a:p>
          <a:p>
            <a:pPr lvl="1"/>
            <a:r>
              <a:rPr lang="en-US" dirty="0" smtClean="0"/>
              <a:t>Nurse program</a:t>
            </a:r>
          </a:p>
          <a:p>
            <a:pPr lvl="1"/>
            <a:r>
              <a:rPr lang="en-US" dirty="0" smtClean="0"/>
              <a:t>Patient’s Experience</a:t>
            </a:r>
          </a:p>
          <a:p>
            <a:pPr lvl="1"/>
            <a:r>
              <a:rPr lang="en-US" dirty="0" smtClean="0"/>
              <a:t>Indispensable:  Cost effective, Evidenced based, Improve Patient Outcomes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284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40000"/>
            <a:ext cx="7662864" cy="3795059"/>
          </a:xfrm>
        </p:spPr>
        <p:txBody>
          <a:bodyPr>
            <a:normAutofit fontScale="775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Infusion </a:t>
            </a:r>
            <a:r>
              <a:rPr lang="en-US" dirty="0"/>
              <a:t>Nursing Standards of Practice, Jan/Feb, 2011</a:t>
            </a:r>
          </a:p>
          <a:p>
            <a:pPr>
              <a:buFont typeface="Arial"/>
              <a:buChar char="•"/>
            </a:pPr>
            <a:r>
              <a:rPr lang="en-US" dirty="0"/>
              <a:t>Joint Commission National Patient Safety Goals, NPSG.07.04.01, January 2013</a:t>
            </a:r>
          </a:p>
          <a:p>
            <a:pPr>
              <a:buFont typeface="Arial"/>
              <a:buChar char="•"/>
            </a:pPr>
            <a:r>
              <a:rPr lang="en-US" dirty="0"/>
              <a:t>CDC, Centers for Disease Control, Central Line-Associated Bloodstream Infection (CLABSI) Event, January </a:t>
            </a:r>
            <a:r>
              <a:rPr lang="en-US" dirty="0" smtClean="0"/>
              <a:t>2013</a:t>
            </a:r>
            <a:endParaRPr lang="en-US" dirty="0"/>
          </a:p>
          <a:p>
            <a:r>
              <a:rPr lang="en-US" dirty="0" smtClean="0"/>
              <a:t>2014 </a:t>
            </a:r>
            <a:r>
              <a:rPr lang="en-US" dirty="0"/>
              <a:t>Northwestern </a:t>
            </a:r>
            <a:r>
              <a:rPr lang="en-US" dirty="0" smtClean="0"/>
              <a:t>University, Reduce </a:t>
            </a:r>
            <a:r>
              <a:rPr lang="en-US" dirty="0" err="1" smtClean="0"/>
              <a:t>pt</a:t>
            </a:r>
            <a:r>
              <a:rPr lang="en-US" dirty="0" smtClean="0"/>
              <a:t> fears, Raise HCAHPS scores, Nov 6</a:t>
            </a:r>
            <a:r>
              <a:rPr lang="en-US" baseline="30000" dirty="0" smtClean="0"/>
              <a:t>th</a:t>
            </a:r>
            <a:r>
              <a:rPr lang="en-US" smtClean="0"/>
              <a:t>, 2011, </a:t>
            </a:r>
            <a:r>
              <a:rPr lang="en-US" smtClean="0">
                <a:hlinkClick r:id="rId2"/>
              </a:rPr>
              <a:t>Chicago </a:t>
            </a:r>
            <a:r>
              <a:rPr lang="en-US" dirty="0">
                <a:hlinkClick r:id="rId2"/>
              </a:rPr>
              <a:t>Health IT Regional Extension </a:t>
            </a:r>
            <a:r>
              <a:rPr lang="en-US" dirty="0" smtClean="0">
                <a:hlinkClick r:id="rId2"/>
              </a:rPr>
              <a:t>Center</a:t>
            </a:r>
            <a:endParaRPr lang="en-US" dirty="0" smtClean="0"/>
          </a:p>
          <a:p>
            <a:r>
              <a:rPr lang="en-US" dirty="0" smtClean="0"/>
              <a:t>IHI</a:t>
            </a:r>
            <a:r>
              <a:rPr lang="en-US" dirty="0"/>
              <a:t>, 100K lives campaign, Getting Started Kit:  Prevent Central line Infections, How to Guide:  </a:t>
            </a:r>
            <a:r>
              <a:rPr lang="en-US" dirty="0">
                <a:hlinkClick r:id="rId3"/>
              </a:rPr>
              <a:t>http://www.ihi.org/IHI/Programs/Campaign/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>
                <a:hlinkClick r:id="rId4"/>
              </a:rPr>
              <a:t>www.zeroinfectionrates.com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601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CVC Health Care, LLC</a:t>
            </a:r>
            <a:br>
              <a:rPr lang="en-US" dirty="0" smtClean="0"/>
            </a:br>
            <a:r>
              <a:rPr lang="en-US" dirty="0" smtClean="0"/>
              <a:t>Mary Smith, 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5765"/>
            <a:ext cx="7945439" cy="4512235"/>
          </a:xfrm>
        </p:spPr>
        <p:txBody>
          <a:bodyPr>
            <a:normAutofit fontScale="62500" lnSpcReduction="20000"/>
          </a:bodyPr>
          <a:lstStyle/>
          <a:p>
            <a:r>
              <a:rPr lang="en-US" sz="3300" dirty="0" smtClean="0"/>
              <a:t>Vascular Access Nurse Coordinator for 10 years at Stoughton Hospital, Stoughton WI</a:t>
            </a:r>
          </a:p>
          <a:p>
            <a:r>
              <a:rPr lang="en-US" sz="3300" dirty="0" smtClean="0"/>
              <a:t>Our hospital has achieved a 0% CLABSI rate for 10yrs</a:t>
            </a:r>
          </a:p>
          <a:p>
            <a:r>
              <a:rPr lang="en-US" sz="3300" dirty="0" smtClean="0"/>
              <a:t>Inserting </a:t>
            </a:r>
            <a:r>
              <a:rPr lang="en-US" sz="3300" dirty="0"/>
              <a:t>PICC lines for 17 </a:t>
            </a:r>
            <a:r>
              <a:rPr lang="en-US" sz="3300" dirty="0" smtClean="0"/>
              <a:t>years</a:t>
            </a:r>
          </a:p>
          <a:p>
            <a:r>
              <a:rPr lang="en-US" sz="3300" dirty="0" smtClean="0"/>
              <a:t>Founder</a:t>
            </a:r>
            <a:r>
              <a:rPr lang="en-US" sz="3300" dirty="0"/>
              <a:t>/President of CVC Health Care, </a:t>
            </a:r>
            <a:r>
              <a:rPr lang="en-US" sz="3300" dirty="0" smtClean="0"/>
              <a:t>LLC</a:t>
            </a:r>
          </a:p>
          <a:p>
            <a:pPr lvl="1"/>
            <a:r>
              <a:rPr lang="en-US" sz="3300" dirty="0" smtClean="0"/>
              <a:t>“Educating the Entire Team”</a:t>
            </a:r>
          </a:p>
          <a:p>
            <a:r>
              <a:rPr lang="en-US" sz="3300" dirty="0"/>
              <a:t>Member of INS, AVA and </a:t>
            </a:r>
            <a:r>
              <a:rPr lang="en-US" sz="3300" dirty="0" smtClean="0"/>
              <a:t>WISVAN</a:t>
            </a:r>
          </a:p>
          <a:p>
            <a:r>
              <a:rPr lang="en-US" sz="3300" dirty="0" smtClean="0"/>
              <a:t>Assist hospitals in creating Vascular Access Teams</a:t>
            </a:r>
          </a:p>
          <a:p>
            <a:pPr lvl="1"/>
            <a:r>
              <a:rPr lang="en-US" sz="3300" dirty="0" smtClean="0"/>
              <a:t>Ultrasound guided</a:t>
            </a:r>
          </a:p>
          <a:p>
            <a:r>
              <a:rPr lang="en-US" sz="3300" dirty="0" smtClean="0"/>
              <a:t>Web site:  </a:t>
            </a:r>
            <a:r>
              <a:rPr lang="en-US" sz="3300" dirty="0" smtClean="0">
                <a:hlinkClick r:id="rId2"/>
              </a:rPr>
              <a:t>www.zeroinfectionrates.com</a:t>
            </a:r>
            <a:endParaRPr lang="en-US" sz="33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42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2495176"/>
            <a:ext cx="7612064" cy="3452577"/>
          </a:xfrm>
        </p:spPr>
        <p:txBody>
          <a:bodyPr>
            <a:normAutofit/>
          </a:bodyPr>
          <a:lstStyle/>
          <a:p>
            <a:r>
              <a:rPr lang="en-US" dirty="0" smtClean="0"/>
              <a:t>Why build a Vascular Access Team?</a:t>
            </a:r>
          </a:p>
          <a:p>
            <a:r>
              <a:rPr lang="en-US" dirty="0" smtClean="0"/>
              <a:t>How to choose team leaders</a:t>
            </a:r>
          </a:p>
          <a:p>
            <a:r>
              <a:rPr lang="en-US" dirty="0" smtClean="0"/>
              <a:t>Educating “The Entire Team”</a:t>
            </a:r>
          </a:p>
          <a:p>
            <a:r>
              <a:rPr lang="en-US" dirty="0" smtClean="0"/>
              <a:t>The Patients Experience</a:t>
            </a:r>
          </a:p>
          <a:p>
            <a:r>
              <a:rPr lang="en-US" dirty="0" smtClean="0"/>
              <a:t>The role of the Vascular Access Nurse</a:t>
            </a:r>
          </a:p>
          <a:p>
            <a:r>
              <a:rPr lang="en-US" dirty="0" smtClean="0"/>
              <a:t>Making a difference  at your facility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954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build a Vascular Access Team?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706" y="2330824"/>
            <a:ext cx="7819933" cy="4243294"/>
          </a:xfrm>
        </p:spPr>
        <p:txBody>
          <a:bodyPr>
            <a:normAutofit/>
          </a:bodyPr>
          <a:lstStyle/>
          <a:p>
            <a:r>
              <a:rPr lang="en-US" dirty="0" smtClean="0"/>
              <a:t>Can’t do it alone!</a:t>
            </a:r>
          </a:p>
          <a:p>
            <a:r>
              <a:rPr lang="en-US" dirty="0" smtClean="0"/>
              <a:t>It takes a team approach</a:t>
            </a:r>
          </a:p>
          <a:p>
            <a:pPr lvl="1"/>
            <a:r>
              <a:rPr lang="en-US" dirty="0" smtClean="0"/>
              <a:t>Nurses</a:t>
            </a:r>
          </a:p>
          <a:p>
            <a:pPr lvl="1"/>
            <a:r>
              <a:rPr lang="en-US" dirty="0" smtClean="0"/>
              <a:t>Physicians</a:t>
            </a:r>
          </a:p>
          <a:p>
            <a:pPr lvl="2"/>
            <a:r>
              <a:rPr lang="en-US" dirty="0" smtClean="0"/>
              <a:t>Hospitalists</a:t>
            </a:r>
          </a:p>
          <a:p>
            <a:pPr lvl="2"/>
            <a:r>
              <a:rPr lang="en-US" dirty="0" smtClean="0"/>
              <a:t>ED Physicians</a:t>
            </a:r>
          </a:p>
          <a:p>
            <a:pPr lvl="2"/>
            <a:r>
              <a:rPr lang="en-US" dirty="0" smtClean="0"/>
              <a:t>General Surgeon</a:t>
            </a:r>
          </a:p>
          <a:p>
            <a:pPr lvl="2"/>
            <a:r>
              <a:rPr lang="en-US" dirty="0" smtClean="0"/>
              <a:t>Interventional Radiologists</a:t>
            </a:r>
          </a:p>
          <a:p>
            <a:pPr lvl="1"/>
            <a:r>
              <a:rPr lang="en-US" dirty="0" smtClean="0"/>
              <a:t>Administration:  DON</a:t>
            </a:r>
            <a:r>
              <a:rPr lang="en-US" dirty="0"/>
              <a:t> </a:t>
            </a:r>
            <a:r>
              <a:rPr lang="en-US" dirty="0" smtClean="0"/>
              <a:t>and Nurse Managers</a:t>
            </a:r>
          </a:p>
          <a:p>
            <a:pPr lvl="1"/>
            <a:r>
              <a:rPr lang="en-US" dirty="0" smtClean="0"/>
              <a:t>Ancillary Staff:  Lab, Med Imaging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068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954741"/>
          </a:xfrm>
        </p:spPr>
        <p:txBody>
          <a:bodyPr/>
          <a:lstStyle/>
          <a:p>
            <a:r>
              <a:rPr lang="en-US" dirty="0" smtClean="0"/>
              <a:t>Choosing Team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435412"/>
            <a:ext cx="7662864" cy="409388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Need a coordinator (team leader)</a:t>
            </a:r>
          </a:p>
          <a:p>
            <a:r>
              <a:rPr lang="en-US" smtClean="0"/>
              <a:t>Interview candidates</a:t>
            </a:r>
            <a:endParaRPr lang="en-US" dirty="0" smtClean="0"/>
          </a:p>
          <a:p>
            <a:r>
              <a:rPr lang="en-US" dirty="0" smtClean="0"/>
              <a:t>Passion to build a vascular access program</a:t>
            </a:r>
          </a:p>
          <a:p>
            <a:pPr lvl="1"/>
            <a:r>
              <a:rPr lang="en-US" dirty="0" smtClean="0"/>
              <a:t>Improve the patients experience</a:t>
            </a:r>
          </a:p>
          <a:p>
            <a:r>
              <a:rPr lang="en-US" dirty="0" smtClean="0"/>
              <a:t>Likes to do research:  evidenced based</a:t>
            </a:r>
          </a:p>
          <a:p>
            <a:r>
              <a:rPr lang="en-US" dirty="0" smtClean="0"/>
              <a:t>Flexible:  multi task</a:t>
            </a:r>
          </a:p>
          <a:p>
            <a:r>
              <a:rPr lang="en-US" dirty="0" smtClean="0"/>
              <a:t>Attend monthly meetings</a:t>
            </a:r>
          </a:p>
          <a:p>
            <a:r>
              <a:rPr lang="en-US" dirty="0" smtClean="0"/>
              <a:t>Not necessarily the best “poker”</a:t>
            </a:r>
          </a:p>
          <a:p>
            <a:r>
              <a:rPr lang="en-US" dirty="0" smtClean="0"/>
              <a:t>Seek out help:  CVC Health Care, LLC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21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614706"/>
            <a:ext cx="7662864" cy="400423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Nurse Coordinator:  YOU!</a:t>
            </a:r>
          </a:p>
          <a:p>
            <a:r>
              <a:rPr lang="en-US" dirty="0" smtClean="0"/>
              <a:t>ED/ICU/Med-Surg/Clinical Education Nurses</a:t>
            </a:r>
          </a:p>
          <a:p>
            <a:r>
              <a:rPr lang="en-US" dirty="0" smtClean="0"/>
              <a:t>CRNA’s</a:t>
            </a:r>
          </a:p>
          <a:p>
            <a:r>
              <a:rPr lang="en-US" dirty="0" smtClean="0"/>
              <a:t>Nurse champion</a:t>
            </a:r>
          </a:p>
          <a:p>
            <a:r>
              <a:rPr lang="en-US" dirty="0" smtClean="0"/>
              <a:t>Physician champion</a:t>
            </a:r>
          </a:p>
          <a:p>
            <a:r>
              <a:rPr lang="en-US" dirty="0" smtClean="0"/>
              <a:t>Ancillary staff:  Med Imaging, Lab</a:t>
            </a:r>
          </a:p>
          <a:p>
            <a:r>
              <a:rPr lang="en-US" dirty="0" smtClean="0"/>
              <a:t>Administration champion</a:t>
            </a:r>
          </a:p>
          <a:p>
            <a:r>
              <a:rPr lang="en-US" dirty="0" smtClean="0"/>
              <a:t>Patient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1924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Educating the Entire </a:t>
            </a:r>
            <a:r>
              <a:rPr lang="en-US" dirty="0"/>
              <a:t>T</a:t>
            </a:r>
            <a:r>
              <a:rPr lang="en-US" dirty="0" smtClean="0"/>
              <a:t>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390588"/>
            <a:ext cx="7662864" cy="4258236"/>
          </a:xfrm>
        </p:spPr>
        <p:txBody>
          <a:bodyPr>
            <a:normAutofit/>
          </a:bodyPr>
          <a:lstStyle/>
          <a:p>
            <a:r>
              <a:rPr lang="en-US" dirty="0" smtClean="0"/>
              <a:t>Staff nurses</a:t>
            </a:r>
          </a:p>
          <a:p>
            <a:pPr lvl="1"/>
            <a:r>
              <a:rPr lang="en-US" dirty="0" smtClean="0"/>
              <a:t>Joint commission, National Patient Safety Goals:</a:t>
            </a:r>
          </a:p>
          <a:p>
            <a:pPr marL="685800" lvl="2" indent="0">
              <a:buNone/>
            </a:pPr>
            <a:r>
              <a:rPr lang="en-US" dirty="0" smtClean="0"/>
              <a:t>“</a:t>
            </a:r>
            <a:r>
              <a:rPr lang="en-US" b="1" u="sng" dirty="0" smtClean="0"/>
              <a:t>Upon hire, with a change in job description and annually thereafter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Hospitalists/Physicians</a:t>
            </a:r>
          </a:p>
          <a:p>
            <a:pPr lvl="1"/>
            <a:r>
              <a:rPr lang="en-US" dirty="0" smtClean="0"/>
              <a:t>Invite them to a meeting (champion)</a:t>
            </a:r>
          </a:p>
          <a:p>
            <a:pPr lvl="1"/>
            <a:r>
              <a:rPr lang="en-US" dirty="0" smtClean="0"/>
              <a:t>Order:  VAT consult</a:t>
            </a:r>
          </a:p>
          <a:p>
            <a:pPr lvl="1"/>
            <a:r>
              <a:rPr lang="en-US" dirty="0" smtClean="0"/>
              <a:t>Let the experts (YOU!) choose the appropriate VAD</a:t>
            </a:r>
          </a:p>
          <a:p>
            <a:pPr lvl="1"/>
            <a:r>
              <a:rPr lang="en-US" dirty="0" smtClean="0"/>
              <a:t>Flushing protocols/standing orders</a:t>
            </a:r>
          </a:p>
          <a:p>
            <a:pPr lvl="2"/>
            <a:r>
              <a:rPr lang="en-US" dirty="0" smtClean="0"/>
              <a:t>Care and Maintenance</a:t>
            </a:r>
          </a:p>
          <a:p>
            <a:pPr lvl="2"/>
            <a:r>
              <a:rPr lang="en-US" dirty="0" smtClean="0"/>
              <a:t>Catheter Clearance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7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Educating the Entire </a:t>
            </a:r>
            <a:r>
              <a:rPr lang="en-US" dirty="0"/>
              <a:t>T</a:t>
            </a:r>
            <a:r>
              <a:rPr lang="en-US" dirty="0" smtClean="0"/>
              <a:t>eam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1927413"/>
            <a:ext cx="7662864" cy="45869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Nursing Homes/Skilled facilities</a:t>
            </a:r>
          </a:p>
          <a:p>
            <a:r>
              <a:rPr lang="en-US" dirty="0" smtClean="0"/>
              <a:t>Manufactures of Vascular Access Products (“Reps”)</a:t>
            </a:r>
          </a:p>
          <a:p>
            <a:pPr lvl="1"/>
            <a:r>
              <a:rPr lang="en-US" dirty="0" smtClean="0"/>
              <a:t>Competency Days</a:t>
            </a:r>
          </a:p>
          <a:p>
            <a:pPr lvl="1"/>
            <a:r>
              <a:rPr lang="en-US" dirty="0" smtClean="0"/>
              <a:t>Ongoing education</a:t>
            </a:r>
          </a:p>
          <a:p>
            <a:pPr lvl="1"/>
            <a:r>
              <a:rPr lang="en-US" dirty="0" smtClean="0"/>
              <a:t>Evidenced based documentation</a:t>
            </a:r>
          </a:p>
          <a:p>
            <a:pPr lvl="1"/>
            <a:r>
              <a:rPr lang="en-US" dirty="0" smtClean="0"/>
              <a:t>ACA</a:t>
            </a:r>
          </a:p>
          <a:p>
            <a:r>
              <a:rPr lang="en-US" dirty="0" smtClean="0"/>
              <a:t>Home Health staff</a:t>
            </a:r>
          </a:p>
          <a:p>
            <a:r>
              <a:rPr lang="en-US" dirty="0" smtClean="0"/>
              <a:t>Ancillary Staff</a:t>
            </a:r>
          </a:p>
          <a:p>
            <a:pPr lvl="1"/>
            <a:r>
              <a:rPr lang="en-US" dirty="0" smtClean="0"/>
              <a:t>Lab</a:t>
            </a:r>
          </a:p>
          <a:p>
            <a:pPr lvl="1"/>
            <a:r>
              <a:rPr lang="en-US" dirty="0" smtClean="0"/>
              <a:t>Med Imaging</a:t>
            </a:r>
          </a:p>
          <a:p>
            <a:pPr lvl="1"/>
            <a:r>
              <a:rPr lang="en-US" dirty="0" smtClean="0"/>
              <a:t>CNA’s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471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Educating the Entire Team: </a:t>
            </a:r>
            <a:r>
              <a:rPr lang="en-US" dirty="0"/>
              <a:t/>
            </a:r>
            <a:br>
              <a:rPr lang="en-US" dirty="0"/>
            </a:br>
            <a:r>
              <a:rPr lang="en-US" u="sng" dirty="0" smtClean="0"/>
              <a:t>Patient and Family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176" y="2121647"/>
            <a:ext cx="8298314" cy="4407646"/>
          </a:xfrm>
        </p:spPr>
        <p:txBody>
          <a:bodyPr>
            <a:normAutofit/>
          </a:bodyPr>
          <a:lstStyle/>
          <a:p>
            <a:pPr marL="349250" lvl="1" indent="0">
              <a:buNone/>
            </a:pPr>
            <a:endParaRPr lang="en-US" dirty="0"/>
          </a:p>
          <a:p>
            <a:pPr marL="349250" lvl="1" indent="0">
              <a:buNone/>
            </a:pPr>
            <a:endParaRPr lang="en-US" dirty="0"/>
          </a:p>
          <a:p>
            <a:pPr lvl="2"/>
            <a:r>
              <a:rPr lang="en-US" sz="2400" dirty="0" smtClean="0"/>
              <a:t>Consent for all lines</a:t>
            </a:r>
          </a:p>
          <a:p>
            <a:pPr lvl="3"/>
            <a:r>
              <a:rPr lang="en-US" sz="2400" dirty="0" smtClean="0"/>
              <a:t>Written consent for central lines</a:t>
            </a:r>
          </a:p>
          <a:p>
            <a:pPr lvl="2"/>
            <a:r>
              <a:rPr lang="en-US" sz="2400" dirty="0" smtClean="0"/>
              <a:t>Care and maintenance</a:t>
            </a:r>
          </a:p>
          <a:p>
            <a:pPr lvl="2"/>
            <a:r>
              <a:rPr lang="en-US" sz="2400" dirty="0" smtClean="0"/>
              <a:t>Who is doing the discharge teaching?</a:t>
            </a:r>
          </a:p>
          <a:p>
            <a:pPr lvl="2"/>
            <a:r>
              <a:rPr lang="en-US" sz="2400" dirty="0" smtClean="0"/>
              <a:t>Standardizing patient education</a:t>
            </a:r>
          </a:p>
          <a:p>
            <a:pPr lvl="3"/>
            <a:r>
              <a:rPr lang="en-US" sz="2400" dirty="0" smtClean="0"/>
              <a:t>INS Standards of Practice</a:t>
            </a:r>
          </a:p>
          <a:p>
            <a:pPr lvl="3"/>
            <a:r>
              <a:rPr lang="en-US" sz="2400" dirty="0" smtClean="0"/>
              <a:t>Are we all teaching the same thing?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marL="349250" lvl="1" indent="0">
              <a:buNone/>
            </a:pPr>
            <a:endParaRPr lang="en-US" sz="4000" dirty="0"/>
          </a:p>
          <a:p>
            <a:pPr lvl="1"/>
            <a:endParaRPr lang="en-US" sz="2800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1713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608</TotalTime>
  <Words>707</Words>
  <Application>Microsoft Macintosh PowerPoint</Application>
  <PresentationFormat>On-screen Show (4:3)</PresentationFormat>
  <Paragraphs>138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Genesis</vt:lpstr>
      <vt:lpstr>Educating the Entire Team</vt:lpstr>
      <vt:lpstr>CVC Health Care, LLC Mary Smith, RN</vt:lpstr>
      <vt:lpstr>Objectives</vt:lpstr>
      <vt:lpstr>Why build a Vascular Access Team?</vt:lpstr>
      <vt:lpstr>Choosing Team Members</vt:lpstr>
      <vt:lpstr>Team Members</vt:lpstr>
      <vt:lpstr>Educating the Entire Team</vt:lpstr>
      <vt:lpstr>Educating the Entire Team cont.</vt:lpstr>
      <vt:lpstr>Educating the Entire Team:  Patient and Family</vt:lpstr>
      <vt:lpstr>The Patients Experience</vt:lpstr>
      <vt:lpstr>Role of the Vascular Access Nurse</vt:lpstr>
      <vt:lpstr>Sample VAT Meeting Agenda Items</vt:lpstr>
      <vt:lpstr>Making a difference</vt:lpstr>
      <vt:lpstr>Resources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Educating the Entire Team</dc:title>
  <dc:creator>Mary Smith</dc:creator>
  <cp:lastModifiedBy>Mary Smith</cp:lastModifiedBy>
  <cp:revision>56</cp:revision>
  <dcterms:created xsi:type="dcterms:W3CDTF">2014-10-04T13:02:59Z</dcterms:created>
  <dcterms:modified xsi:type="dcterms:W3CDTF">2014-11-10T01:15:50Z</dcterms:modified>
</cp:coreProperties>
</file>